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Nunito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itoBTDLNTfI/ANxIMxFSNkPOV4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italic.fntdata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font" Target="fonts/NunitoSans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7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-italic.fntdata"/><Relationship Id="rId13" Type="http://schemas.openxmlformats.org/officeDocument/2006/relationships/slide" Target="slides/slide9.xml"/><Relationship Id="rId35" Type="http://schemas.openxmlformats.org/officeDocument/2006/relationships/font" Target="fonts/Nunito-bold.fntdata"/><Relationship Id="rId12" Type="http://schemas.openxmlformats.org/officeDocument/2006/relationships/slide" Target="slides/slide8.xml"/><Relationship Id="rId34" Type="http://schemas.openxmlformats.org/officeDocument/2006/relationships/font" Target="fonts/Nunito-regular.fntdata"/><Relationship Id="rId15" Type="http://schemas.openxmlformats.org/officeDocument/2006/relationships/slide" Target="slides/slide11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10.xml"/><Relationship Id="rId36" Type="http://schemas.openxmlformats.org/officeDocument/2006/relationships/font" Target="fonts/Nunito-italic.fntdata"/><Relationship Id="rId17" Type="http://schemas.openxmlformats.org/officeDocument/2006/relationships/slide" Target="slides/slide13.xml"/><Relationship Id="rId39" Type="http://schemas.openxmlformats.org/officeDocument/2006/relationships/font" Target="fonts/NunitoSans-bold.fntdata"/><Relationship Id="rId16" Type="http://schemas.openxmlformats.org/officeDocument/2006/relationships/slide" Target="slides/slide12.xml"/><Relationship Id="rId38" Type="http://schemas.openxmlformats.org/officeDocument/2006/relationships/font" Target="fonts/Nunito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" type="body"/>
          </p:nvPr>
        </p:nvSpPr>
        <p:spPr>
          <a:xfrm rot="5400000">
            <a:off x="3977957" y="-1198882"/>
            <a:ext cx="423608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 rot="5400000">
            <a:off x="6447905" y="1271068"/>
            <a:ext cx="5811838" cy="3999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 rot="5400000">
            <a:off x="1065011" y="138314"/>
            <a:ext cx="5811838" cy="6265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7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8"/>
          <p:cNvSpPr txBox="1"/>
          <p:nvPr>
            <p:ph type="ctrTitle"/>
          </p:nvPr>
        </p:nvSpPr>
        <p:spPr>
          <a:xfrm>
            <a:off x="838200" y="365760"/>
            <a:ext cx="10515600" cy="2890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Aharoni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" type="subTitle"/>
          </p:nvPr>
        </p:nvSpPr>
        <p:spPr>
          <a:xfrm>
            <a:off x="838200" y="3506150"/>
            <a:ext cx="10515600" cy="24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 txBox="1"/>
          <p:nvPr>
            <p:ph type="title"/>
          </p:nvPr>
        </p:nvSpPr>
        <p:spPr>
          <a:xfrm>
            <a:off x="831850" y="365760"/>
            <a:ext cx="10515600" cy="3827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haron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" type="body"/>
          </p:nvPr>
        </p:nvSpPr>
        <p:spPr>
          <a:xfrm>
            <a:off x="831850" y="4443817"/>
            <a:ext cx="10515600" cy="1645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" type="body"/>
          </p:nvPr>
        </p:nvSpPr>
        <p:spPr>
          <a:xfrm>
            <a:off x="838200" y="1940876"/>
            <a:ext cx="5181600" cy="4236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2" type="body"/>
          </p:nvPr>
        </p:nvSpPr>
        <p:spPr>
          <a:xfrm>
            <a:off x="6172200" y="1940876"/>
            <a:ext cx="5181600" cy="4236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1"/>
          <p:cNvSpPr txBox="1"/>
          <p:nvPr>
            <p:ph idx="1" type="body"/>
          </p:nvPr>
        </p:nvSpPr>
        <p:spPr>
          <a:xfrm>
            <a:off x="839788" y="195182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i="1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41"/>
          <p:cNvSpPr txBox="1"/>
          <p:nvPr>
            <p:ph idx="2" type="body"/>
          </p:nvPr>
        </p:nvSpPr>
        <p:spPr>
          <a:xfrm>
            <a:off x="839788" y="2954741"/>
            <a:ext cx="5157787" cy="3234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3" type="body"/>
          </p:nvPr>
        </p:nvSpPr>
        <p:spPr>
          <a:xfrm>
            <a:off x="6172200" y="195182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i="1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41"/>
          <p:cNvSpPr txBox="1"/>
          <p:nvPr>
            <p:ph idx="4" type="body"/>
          </p:nvPr>
        </p:nvSpPr>
        <p:spPr>
          <a:xfrm>
            <a:off x="6172200" y="2954741"/>
            <a:ext cx="5183188" cy="3234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type="title"/>
          </p:nvPr>
        </p:nvSpPr>
        <p:spPr>
          <a:xfrm>
            <a:off x="839788" y="457200"/>
            <a:ext cx="4343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  <a:defRPr sz="5400">
                <a:solidFill>
                  <a:schemeClr val="dk2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" type="body"/>
          </p:nvPr>
        </p:nvSpPr>
        <p:spPr>
          <a:xfrm>
            <a:off x="5554638" y="457201"/>
            <a:ext cx="5800749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3"/>
          <p:cNvSpPr txBox="1"/>
          <p:nvPr>
            <p:ph idx="2" type="body"/>
          </p:nvPr>
        </p:nvSpPr>
        <p:spPr>
          <a:xfrm>
            <a:off x="839788" y="3657600"/>
            <a:ext cx="4343400" cy="2211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i="1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/>
          <p:nvPr>
            <p:ph type="title"/>
          </p:nvPr>
        </p:nvSpPr>
        <p:spPr>
          <a:xfrm>
            <a:off x="839788" y="457200"/>
            <a:ext cx="4343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  <a:defRPr sz="5400">
                <a:solidFill>
                  <a:schemeClr val="dk2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/>
          <p:nvPr>
            <p:ph idx="2" type="pic"/>
          </p:nvPr>
        </p:nvSpPr>
        <p:spPr>
          <a:xfrm>
            <a:off x="5561462" y="457201"/>
            <a:ext cx="5793925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4"/>
          <p:cNvSpPr txBox="1"/>
          <p:nvPr>
            <p:ph idx="1" type="body"/>
          </p:nvPr>
        </p:nvSpPr>
        <p:spPr>
          <a:xfrm>
            <a:off x="839788" y="3664424"/>
            <a:ext cx="4343400" cy="2204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i="1" sz="2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  <a:defRPr b="0" i="0" sz="5400" u="none" cap="none" strike="noStrike">
                <a:solidFill>
                  <a:schemeClr val="dk2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hyperlink" Target="http://en.wikipedia.org/wiki/Max-flow_min-cut_theore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geeksforgeeks.org/bipartite-graph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141220">
                  <a:alpha val="0"/>
                </a:srgbClr>
              </a:gs>
              <a:gs pos="58000">
                <a:srgbClr val="0E0D12">
                  <a:alpha val="57647"/>
                </a:srgbClr>
              </a:gs>
              <a:gs pos="93000">
                <a:srgbClr val="000000">
                  <a:alpha val="57647"/>
                </a:srgbClr>
              </a:gs>
              <a:gs pos="100000">
                <a:srgbClr val="000000">
                  <a:alpha val="57647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1"/>
          <p:cNvSpPr txBox="1"/>
          <p:nvPr>
            <p:ph type="title"/>
          </p:nvPr>
        </p:nvSpPr>
        <p:spPr>
          <a:xfrm>
            <a:off x="841248" y="914400"/>
            <a:ext cx="4892948" cy="342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Aharoni"/>
              <a:buNone/>
            </a:pPr>
            <a:r>
              <a:rPr b="0" i="0" lang="en-US" sz="5100" u="none" strike="noStrike">
                <a:solidFill>
                  <a:srgbClr val="FFFFFF"/>
                </a:solidFill>
              </a:rPr>
              <a:t>Ford Fulkerson method for Maximum Flow problem</a:t>
            </a:r>
            <a:endParaRPr sz="5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141220">
                  <a:alpha val="0"/>
                </a:srgbClr>
              </a:gs>
              <a:gs pos="58000">
                <a:srgbClr val="0E0D12">
                  <a:alpha val="57647"/>
                </a:srgbClr>
              </a:gs>
              <a:gs pos="93000">
                <a:srgbClr val="000000">
                  <a:alpha val="57647"/>
                </a:srgbClr>
              </a:gs>
              <a:gs pos="100000">
                <a:srgbClr val="000000">
                  <a:alpha val="57647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9" name="Google Shape;169;p19"/>
          <p:cNvSpPr txBox="1"/>
          <p:nvPr>
            <p:ph type="title"/>
          </p:nvPr>
        </p:nvSpPr>
        <p:spPr>
          <a:xfrm>
            <a:off x="841248" y="914400"/>
            <a:ext cx="4892948" cy="342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haroni"/>
              <a:buNone/>
            </a:pPr>
            <a:r>
              <a:rPr b="0" i="0" lang="en-US" sz="6600" u="none" strike="noStrike">
                <a:solidFill>
                  <a:srgbClr val="FFFFFF"/>
                </a:solidFill>
              </a:rPr>
              <a:t>Max- Flow Min Cut Theorem</a:t>
            </a:r>
            <a:endParaRPr sz="6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 b="23011" l="29273" r="25484" t="32688"/>
          <a:stretch/>
        </p:blipFill>
        <p:spPr>
          <a:xfrm>
            <a:off x="1199536" y="1690688"/>
            <a:ext cx="9124335" cy="502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24652" l="27880" r="25725" t="32832"/>
          <a:stretch/>
        </p:blipFill>
        <p:spPr>
          <a:xfrm>
            <a:off x="1081549" y="843174"/>
            <a:ext cx="9141541" cy="4712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b="20574" l="29113" r="26855" t="33549"/>
          <a:stretch/>
        </p:blipFill>
        <p:spPr>
          <a:xfrm>
            <a:off x="3549444" y="2300748"/>
            <a:ext cx="5368413" cy="314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b="21290" l="29919" r="26532" t="32975"/>
          <a:stretch/>
        </p:blipFill>
        <p:spPr>
          <a:xfrm>
            <a:off x="3647767" y="2261418"/>
            <a:ext cx="5309419" cy="3136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30608" l="28870" r="27984" t="23369"/>
          <a:stretch/>
        </p:blipFill>
        <p:spPr>
          <a:xfrm>
            <a:off x="3274142" y="2428567"/>
            <a:ext cx="5260258" cy="315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25592" l="29113" r="25484" t="28100"/>
          <a:stretch/>
        </p:blipFill>
        <p:spPr>
          <a:xfrm>
            <a:off x="3549444" y="1927123"/>
            <a:ext cx="5535561" cy="317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 b="21576" l="29193" r="25322" t="34265"/>
          <a:stretch/>
        </p:blipFill>
        <p:spPr>
          <a:xfrm>
            <a:off x="3559277" y="2349910"/>
            <a:ext cx="5545394" cy="3028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 b="23583" l="29273" r="29033" t="34552"/>
          <a:stretch/>
        </p:blipFill>
        <p:spPr>
          <a:xfrm>
            <a:off x="3569110" y="2369574"/>
            <a:ext cx="5083277" cy="287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/>
          </a:blip>
          <a:srcRect b="21448" l="29510" r="25968" t="27669"/>
          <a:stretch/>
        </p:blipFill>
        <p:spPr>
          <a:xfrm>
            <a:off x="3597965" y="1897626"/>
            <a:ext cx="5428048" cy="348938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695738" y="1027906"/>
            <a:ext cx="10366513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max-flow min-cut theorem</a:t>
            </a:r>
            <a:r>
              <a:rPr b="0" i="0" lang="en-US" sz="2400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 states that in a flow network, the amount of maximum flow is equal to capacity of the minimum cut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732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550776" y="381575"/>
            <a:ext cx="60943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Max-Flow Min-Cut Theorem</a:t>
            </a:r>
            <a:br>
              <a:rPr b="1" i="0" lang="en-US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Aparajita"/>
                <a:ea typeface="Aparajita"/>
                <a:cs typeface="Aparajita"/>
                <a:sym typeface="Aparajita"/>
              </a:rPr>
              <a:t>Given a graph which represent flow network in which every edge has a capacity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Aparajita"/>
                <a:ea typeface="Aparajita"/>
                <a:cs typeface="Aparajita"/>
                <a:sym typeface="Aparajita"/>
              </a:rPr>
              <a:t>Given two vertices,Source s,and sink t in graph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Aparajita"/>
                <a:ea typeface="Aparajita"/>
                <a:cs typeface="Aparajita"/>
                <a:sym typeface="Aparajita"/>
              </a:rPr>
              <a:t>Find out the maximum possible flow from s to t with following constraints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haroni"/>
              <a:buAutoNum type="arabicPeriod"/>
            </a:pPr>
            <a:r>
              <a:rPr lang="en-US" sz="2800">
                <a:latin typeface="Aparajita"/>
                <a:ea typeface="Aparajita"/>
                <a:cs typeface="Aparajita"/>
                <a:sym typeface="Aparajita"/>
              </a:rPr>
              <a:t>Flow on an edge doesn’t exceed given capacity of the edge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haroni"/>
              <a:buAutoNum type="arabicPeriod"/>
            </a:pPr>
            <a:r>
              <a:rPr lang="en-US" sz="2800">
                <a:latin typeface="Aparajita"/>
                <a:ea typeface="Aparajita"/>
                <a:cs typeface="Aparajita"/>
                <a:sym typeface="Aparajita"/>
              </a:rPr>
              <a:t>In flow must be equal to out flow for every vertex except source &amp; sink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Minimum s-t Cut Problem.</a:t>
            </a: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Minimize </a:t>
            </a:r>
            <a:r>
              <a:rPr b="0" i="1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), that is, determine </a:t>
            </a:r>
            <a:r>
              <a:rPr b="0" i="1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b="0" i="1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such that the capacity of the s-t cut is minimal.</a:t>
            </a:r>
            <a:endParaRPr/>
          </a:p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838200" y="3164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</a:pPr>
            <a:r>
              <a:rPr b="1" i="0" lang="en-US" sz="3400">
                <a:latin typeface="Raleway"/>
                <a:ea typeface="Raleway"/>
                <a:cs typeface="Raleway"/>
                <a:sym typeface="Raleway"/>
              </a:rPr>
              <a:t>Minimum Cut in a Graph</a:t>
            </a:r>
            <a:br>
              <a:rPr b="1" i="0" lang="en-US" sz="3400">
                <a:latin typeface="Raleway"/>
                <a:ea typeface="Raleway"/>
                <a:cs typeface="Raleway"/>
                <a:sym typeface="Raleway"/>
              </a:rPr>
            </a:br>
            <a:endParaRPr sz="3400"/>
          </a:p>
        </p:txBody>
      </p:sp>
      <p:sp>
        <p:nvSpPr>
          <p:cNvPr descr="maximum cut problem" id="231" name="Google Shape;231;p2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 b="22294" l="35564" r="27984" t="42581"/>
          <a:stretch/>
        </p:blipFill>
        <p:spPr>
          <a:xfrm>
            <a:off x="2220477" y="2920180"/>
            <a:ext cx="6559729" cy="3555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Pezzi del puzzle" id="238" name="Google Shape;238;p30"/>
          <p:cNvPicPr preferRelativeResize="0"/>
          <p:nvPr/>
        </p:nvPicPr>
        <p:blipFill rotWithShape="1">
          <a:blip r:embed="rId3">
            <a:alphaModFix/>
          </a:blip>
          <a:srcRect b="10620" l="0" r="0" t="4793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141220">
                  <a:alpha val="0"/>
                </a:srgbClr>
              </a:gs>
              <a:gs pos="58000">
                <a:srgbClr val="0E0D12">
                  <a:alpha val="57647"/>
                </a:srgbClr>
              </a:gs>
              <a:gs pos="93000">
                <a:srgbClr val="000000">
                  <a:alpha val="57647"/>
                </a:srgbClr>
              </a:gs>
              <a:gs pos="100000">
                <a:srgbClr val="000000">
                  <a:alpha val="57647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30"/>
          <p:cNvSpPr txBox="1"/>
          <p:nvPr>
            <p:ph type="title"/>
          </p:nvPr>
        </p:nvSpPr>
        <p:spPr>
          <a:xfrm>
            <a:off x="841248" y="914400"/>
            <a:ext cx="4892948" cy="342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haroni"/>
              <a:buNone/>
            </a:pPr>
            <a:r>
              <a:rPr b="1" i="0" lang="en-US" sz="6600">
                <a:solidFill>
                  <a:srgbClr val="FFFFFF"/>
                </a:solidFill>
              </a:rPr>
              <a:t>Bipartite matching </a:t>
            </a:r>
            <a:br>
              <a:rPr b="1" i="0" lang="en-US" sz="6600">
                <a:solidFill>
                  <a:srgbClr val="FFFFFF"/>
                </a:solidFill>
              </a:rPr>
            </a:br>
            <a:endParaRPr sz="6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838200" y="615312"/>
            <a:ext cx="10515600" cy="10361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unito Sans"/>
              <a:buNone/>
            </a:pPr>
            <a:r>
              <a:rPr b="1" i="0" lang="en-US" sz="3600">
                <a:latin typeface="Nunito Sans"/>
                <a:ea typeface="Nunito Sans"/>
                <a:cs typeface="Nunito Sans"/>
                <a:sym typeface="Nunito Sans"/>
              </a:rPr>
              <a:t>Bipartite Graph</a:t>
            </a:r>
            <a:br>
              <a:rPr b="1" i="0" lang="en-US" sz="3600">
                <a:latin typeface="Nunito Sans"/>
                <a:ea typeface="Nunito Sans"/>
                <a:cs typeface="Nunito Sans"/>
                <a:sym typeface="Nunito Sans"/>
              </a:rPr>
            </a:br>
            <a:endParaRPr sz="3600"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632298" y="1303507"/>
            <a:ext cx="10721502" cy="4873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Bipartite Graph G = (V, E) is a graph in which the vertex set V can be divided into two disjoint subsets X and Y such that every edge e ∈ E has one end point in X and the other end point in Y . </a:t>
            </a:r>
            <a:endParaRPr/>
          </a:p>
          <a:p>
            <a:pPr indent="-228600" lvl="0" marL="2286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matching M is a subset of edges such that each node in V appears in at most one edge in M.</a:t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687" y="2913449"/>
            <a:ext cx="5993051" cy="25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pic>
        <p:nvPicPr>
          <p:cNvPr id="253" name="Google Shape;253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180" y="734562"/>
            <a:ext cx="9138011" cy="5849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i="0" lang="en-US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A matching in a </a:t>
            </a:r>
            <a:r>
              <a:rPr b="0" i="0" lang="en-US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Bipartite Graph</a:t>
            </a:r>
            <a:r>
              <a:rPr b="0" i="0" lang="en-US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 is a set of the edges chosen in such a way that no two edges share an endpoint</a:t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1571" y="2828269"/>
            <a:ext cx="7107283" cy="392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0" i="0" lang="en-US" sz="2400" u="none" strike="noStrike">
                <a:latin typeface="Times"/>
                <a:ea typeface="Times"/>
                <a:cs typeface="Times"/>
                <a:sym typeface="Times"/>
              </a:rPr>
              <a:t>Ford-Fulkerson method for solving the maximum-flow problem.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b="0" i="0" lang="en-US" sz="2400" u="none" strike="noStrike">
                <a:latin typeface="Times"/>
                <a:ea typeface="Times"/>
                <a:cs typeface="Times"/>
                <a:sym typeface="Times"/>
              </a:rPr>
              <a:t>We call it a “method” rather than an “algorithm” because it encompasses several implementations with differing running times.</a:t>
            </a:r>
            <a:endParaRPr/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5E"/>
              </a:buClr>
              <a:buSzPct val="100000"/>
              <a:buFont typeface="Arial"/>
              <a:buNone/>
            </a:pPr>
            <a:r>
              <a:rPr b="1" lang="en-US">
                <a:solidFill>
                  <a:srgbClr val="25265E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-US">
                <a:solidFill>
                  <a:srgbClr val="25265E"/>
                </a:solidFill>
                <a:latin typeface="Arial"/>
                <a:ea typeface="Arial"/>
                <a:cs typeface="Arial"/>
                <a:sym typeface="Arial"/>
              </a:rPr>
              <a:t>erminologies Used</a:t>
            </a:r>
            <a:br>
              <a:rPr b="1" i="0" lang="en-US">
                <a:solidFill>
                  <a:srgbClr val="25265E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i="0" lang="en-US">
                <a:solidFill>
                  <a:srgbClr val="25265E"/>
                </a:solidFill>
                <a:latin typeface="Arial"/>
                <a:ea typeface="Arial"/>
                <a:cs typeface="Arial"/>
                <a:sym typeface="Arial"/>
              </a:rPr>
              <a:t>Augmenting Path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It is the path available in a flow network.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i="0" lang="en-US">
                <a:solidFill>
                  <a:srgbClr val="25265E"/>
                </a:solidFill>
                <a:latin typeface="Arial"/>
                <a:ea typeface="Arial"/>
                <a:cs typeface="Arial"/>
                <a:sym typeface="Arial"/>
              </a:rPr>
              <a:t>Residual Graph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It represents the flow network that has additional possible flow.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i="0" lang="en-US">
                <a:solidFill>
                  <a:srgbClr val="25265E"/>
                </a:solidFill>
                <a:latin typeface="Arial"/>
                <a:ea typeface="Arial"/>
                <a:cs typeface="Arial"/>
                <a:sym typeface="Arial"/>
              </a:rPr>
              <a:t>Residual Capacity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It is the capacity of the edge after subtracting the flow from the maximum capacity.</a:t>
            </a:r>
            <a:endParaRPr/>
          </a:p>
          <a:p>
            <a:pPr indent="-101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838200" y="3164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rPr lang="en-US"/>
              <a:t>Terminologies </a:t>
            </a:r>
            <a:endParaRPr/>
          </a:p>
        </p:txBody>
      </p:sp>
      <p:sp>
        <p:nvSpPr>
          <p:cNvPr id="110" name="Google Shape;110;p5"/>
          <p:cNvSpPr txBox="1"/>
          <p:nvPr>
            <p:ph idx="1" type="body"/>
          </p:nvPr>
        </p:nvSpPr>
        <p:spPr>
          <a:xfrm>
            <a:off x="838199" y="1940875"/>
            <a:ext cx="11010089" cy="4722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Residual graph(residual network)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Residual Graph</a:t>
            </a:r>
            <a:r>
              <a:rPr b="0" i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of a flow network is a graph which indicates additional possible flow.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0" i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there is a path from source to sink in residual graph, then it is possible to add flow.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Residual capacity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0" i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edge of a residual graph has a value called </a:t>
            </a:r>
            <a:r>
              <a:rPr b="0" i="1" lang="en-US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residual capacity</a:t>
            </a:r>
            <a:r>
              <a:rPr b="0" i="0" lang="en-US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b="0" i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is equal to </a:t>
            </a:r>
            <a:r>
              <a:rPr b="1" i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capacity of the edge minus current flow.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0" i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Residual capacity is basically the </a:t>
            </a:r>
            <a:r>
              <a:rPr b="1" i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capacity </a:t>
            </a:r>
            <a:r>
              <a:rPr b="0" i="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edge.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original capacity of the edge minus flow denoted by Cf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0" i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if c(u,v)=16 and f(u,v)=11, then residual capacity Cf(u,v)=16-11=5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Minimal cut( Bottleneck capacity)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Decides maximum possible flow from s to t through augmented path</a:t>
            </a:r>
            <a:endParaRPr/>
          </a:p>
          <a:p>
            <a:pPr indent="-101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t/>
            </a:r>
            <a:endParaRPr/>
          </a:p>
        </p:txBody>
      </p:sp>
      <p:sp>
        <p:nvSpPr>
          <p:cNvPr id="116" name="Google Shape;116;p6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i="0" lang="en-US" sz="1800" u="none" strike="noStrike">
                <a:latin typeface="Times"/>
                <a:ea typeface="Times"/>
                <a:cs typeface="Times"/>
                <a:sym typeface="Times"/>
              </a:rPr>
              <a:t>The Ford-Fulkerson method iteratively increases the value of the flow.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0" i="0" lang="en-US" sz="1800" u="none" strike="noStrike">
                <a:latin typeface="Times"/>
                <a:ea typeface="Times"/>
                <a:cs typeface="Times"/>
                <a:sym typeface="Times"/>
              </a:rPr>
              <a:t>We start with </a:t>
            </a: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f (u,v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)=</a:t>
            </a: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 0 </a:t>
            </a:r>
            <a:r>
              <a:rPr b="0" i="0" lang="en-US" sz="1800" u="none" strike="noStrike">
                <a:latin typeface="Times"/>
                <a:ea typeface="Times"/>
                <a:cs typeface="Times"/>
                <a:sym typeface="Times"/>
              </a:rPr>
              <a:t>for all </a:t>
            </a: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u,v Ꞓ V </a:t>
            </a:r>
            <a:r>
              <a:rPr b="0" i="0" lang="en-US" sz="1800" u="none" strike="noStrike">
                <a:latin typeface="Times"/>
                <a:ea typeface="Times"/>
                <a:cs typeface="Times"/>
                <a:sym typeface="Times"/>
              </a:rPr>
              <a:t>, giving an initial flow of value </a:t>
            </a: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1800" u="none" strike="noStrike">
                <a:latin typeface="Times"/>
                <a:ea typeface="Times"/>
                <a:cs typeface="Times"/>
                <a:sym typeface="Times"/>
              </a:rPr>
              <a:t>.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0" i="0" lang="en-US" sz="1800" u="none" strike="noStrike">
                <a:latin typeface="Times"/>
                <a:ea typeface="Times"/>
                <a:cs typeface="Times"/>
                <a:sym typeface="Times"/>
              </a:rPr>
              <a:t>At each iteration, we increase the flow value in </a:t>
            </a: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G </a:t>
            </a:r>
            <a:r>
              <a:rPr b="0" i="0" lang="en-US" sz="1800" u="none" strike="noStrike">
                <a:latin typeface="Times"/>
                <a:ea typeface="Times"/>
                <a:cs typeface="Times"/>
                <a:sym typeface="Times"/>
              </a:rPr>
              <a:t>by finding an “augmenting path” in an associated “residual network” </a:t>
            </a: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Gf </a:t>
            </a:r>
            <a:r>
              <a:rPr b="0" i="0" lang="en-US" sz="1800" u="none" strike="noStrike">
                <a:latin typeface="Times"/>
                <a:ea typeface="Times"/>
                <a:cs typeface="Times"/>
                <a:sym typeface="Times"/>
              </a:rPr>
              <a:t>.</a:t>
            </a:r>
            <a:endParaRPr/>
          </a:p>
          <a:p>
            <a:pPr indent="-101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 b="19432" l="18191" r="10398" t="50000"/>
          <a:stretch/>
        </p:blipFill>
        <p:spPr>
          <a:xfrm>
            <a:off x="1114486" y="3429000"/>
            <a:ext cx="10403064" cy="2504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rPr lang="en-US"/>
              <a:t>Example 1</a:t>
            </a:r>
            <a:endParaRPr/>
          </a:p>
        </p:txBody>
      </p:sp>
      <p:sp>
        <p:nvSpPr>
          <p:cNvPr id="123" name="Google Shape;123;p7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996" y="2039620"/>
            <a:ext cx="9129909" cy="381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rPr lang="en-US"/>
              <a:t>Example 2</a:t>
            </a:r>
            <a:endParaRPr/>
          </a:p>
        </p:txBody>
      </p:sp>
      <p:pic>
        <p:nvPicPr>
          <p:cNvPr id="130" name="Google Shape;130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6964" l="33025" r="31327" t="27750"/>
          <a:stretch/>
        </p:blipFill>
        <p:spPr>
          <a:xfrm>
            <a:off x="2192594" y="1783950"/>
            <a:ext cx="8613058" cy="47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4640093" y="1940875"/>
            <a:ext cx="661485" cy="5933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2285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4893013" y="4453853"/>
            <a:ext cx="658242" cy="5933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2285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</a:t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6698927" y="4462086"/>
            <a:ext cx="505838" cy="5933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2285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</a:t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8307421" y="3205470"/>
            <a:ext cx="505838" cy="5933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2285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6741269" y="1940874"/>
            <a:ext cx="691189" cy="5933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2285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3158247" y="3361112"/>
            <a:ext cx="505838" cy="5933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2285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</a:t>
            </a:r>
            <a:endParaRPr/>
          </a:p>
        </p:txBody>
      </p:sp>
      <p:cxnSp>
        <p:nvCxnSpPr>
          <p:cNvPr id="142" name="Google Shape;142;p18"/>
          <p:cNvCxnSpPr>
            <a:stCxn id="141" idx="7"/>
          </p:cNvCxnSpPr>
          <p:nvPr/>
        </p:nvCxnSpPr>
        <p:spPr>
          <a:xfrm flipH="1" rot="10800000">
            <a:off x="3590007" y="2451412"/>
            <a:ext cx="1050000" cy="99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3" name="Google Shape;143;p18"/>
          <p:cNvCxnSpPr/>
          <p:nvPr/>
        </p:nvCxnSpPr>
        <p:spPr>
          <a:xfrm>
            <a:off x="5192387" y="2237567"/>
            <a:ext cx="154888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4" name="Google Shape;144;p18"/>
          <p:cNvCxnSpPr/>
          <p:nvPr/>
        </p:nvCxnSpPr>
        <p:spPr>
          <a:xfrm>
            <a:off x="3657601" y="3853568"/>
            <a:ext cx="1224684" cy="94034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5" name="Google Shape;145;p18"/>
          <p:cNvCxnSpPr/>
          <p:nvPr/>
        </p:nvCxnSpPr>
        <p:spPr>
          <a:xfrm>
            <a:off x="5324712" y="4850210"/>
            <a:ext cx="139061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" name="Google Shape;146;p18"/>
          <p:cNvCxnSpPr/>
          <p:nvPr/>
        </p:nvCxnSpPr>
        <p:spPr>
          <a:xfrm>
            <a:off x="4967597" y="2544093"/>
            <a:ext cx="1335" cy="19495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5055580" y="2339824"/>
            <a:ext cx="1812150" cy="211402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8" name="Google Shape;148;p18"/>
          <p:cNvCxnSpPr/>
          <p:nvPr/>
        </p:nvCxnSpPr>
        <p:spPr>
          <a:xfrm>
            <a:off x="7172530" y="2321018"/>
            <a:ext cx="1134891" cy="104009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9" name="Google Shape;149;p18"/>
          <p:cNvCxnSpPr/>
          <p:nvPr/>
        </p:nvCxnSpPr>
        <p:spPr>
          <a:xfrm flipH="1" rot="10800000">
            <a:off x="7221168" y="3741255"/>
            <a:ext cx="1164075" cy="93407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0" name="Google Shape;150;p18"/>
          <p:cNvSpPr txBox="1"/>
          <p:nvPr/>
        </p:nvSpPr>
        <p:spPr>
          <a:xfrm>
            <a:off x="5780678" y="2932152"/>
            <a:ext cx="8100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8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7732135" y="4271412"/>
            <a:ext cx="1611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10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5561507" y="1818424"/>
            <a:ext cx="1611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7700519" y="2390474"/>
            <a:ext cx="1611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10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3357909" y="2461201"/>
            <a:ext cx="1611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10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3562003" y="4233501"/>
            <a:ext cx="1611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10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3338753" y="3107938"/>
            <a:ext cx="1611023" cy="59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5282832" y="5037092"/>
            <a:ext cx="1611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9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4702142" y="3362709"/>
            <a:ext cx="1611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 rot="10800000">
            <a:off x="6976410" y="2575140"/>
            <a:ext cx="0" cy="191854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0" name="Google Shape;160;p18"/>
          <p:cNvSpPr txBox="1"/>
          <p:nvPr/>
        </p:nvSpPr>
        <p:spPr>
          <a:xfrm>
            <a:off x="6893855" y="3059668"/>
            <a:ext cx="1611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/>
          </a:p>
        </p:txBody>
      </p:sp>
      <p:sp>
        <p:nvSpPr>
          <p:cNvPr id="161" name="Google Shape;16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haroni"/>
              <a:buNone/>
            </a:pPr>
            <a:r>
              <a:rPr lang="en-US"/>
              <a:t>Example 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deVTI">
  <a:themeElements>
    <a:clrScheme name="AnalogousFromLightSeedRightStep">
      <a:dk1>
        <a:srgbClr val="000000"/>
      </a:dk1>
      <a:lt1>
        <a:srgbClr val="FFFFFF"/>
      </a:lt1>
      <a:dk2>
        <a:srgbClr val="2A2441"/>
      </a:dk2>
      <a:lt2>
        <a:srgbClr val="E8E2E6"/>
      </a:lt2>
      <a:accent1>
        <a:srgbClr val="2FB757"/>
      </a:accent1>
      <a:accent2>
        <a:srgbClr val="34B48F"/>
      </a:accent2>
      <a:accent3>
        <a:srgbClr val="2BB1C5"/>
      </a:accent3>
      <a:accent4>
        <a:srgbClr val="4E95EB"/>
      </a:accent4>
      <a:accent5>
        <a:srgbClr val="6E73EE"/>
      </a:accent5>
      <a:accent6>
        <a:srgbClr val="894EEB"/>
      </a:accent6>
      <a:hlink>
        <a:srgbClr val="AE699A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2022-02-14T09:52:04Z</dcterms:created>
  <dc:creator>Anju Anil</dc:creator>
</cp:coreProperties>
</file>